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BC56BB-1A9D-43A2-B7AB-875906916D2B}" type="datetimeFigureOut">
              <a:rPr lang="ru-RU" smtClean="0"/>
              <a:t>20.02.2018</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539905-47CC-45AD-B1D2-88FBFA27C3A8}" type="slidenum">
              <a:rPr lang="ru-RU" smtClean="0"/>
              <a:t>‹#›</a:t>
            </a:fld>
            <a:endParaRPr lang="ru-RU"/>
          </a:p>
        </p:txBody>
      </p:sp>
    </p:spTree>
    <p:extLst>
      <p:ext uri="{BB962C8B-B14F-4D97-AF65-F5344CB8AC3E}">
        <p14:creationId xmlns:p14="http://schemas.microsoft.com/office/powerpoint/2010/main" val="289951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C539905-47CC-45AD-B1D2-88FBFA27C3A8}" type="slidenum">
              <a:rPr lang="ru-RU" smtClean="0"/>
              <a:t>7</a:t>
            </a:fld>
            <a:endParaRPr lang="ru-RU"/>
          </a:p>
        </p:txBody>
      </p:sp>
    </p:spTree>
    <p:extLst>
      <p:ext uri="{BB962C8B-B14F-4D97-AF65-F5344CB8AC3E}">
        <p14:creationId xmlns:p14="http://schemas.microsoft.com/office/powerpoint/2010/main" val="4121187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029B794-7921-4E21-85F3-AC5D5D70F0BD}" type="datetimeFigureOut">
              <a:rPr lang="ru-RU" smtClean="0"/>
              <a:t>20.02.2018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625749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029B794-7921-4E21-85F3-AC5D5D70F0BD}" type="datetimeFigureOut">
              <a:rPr lang="ru-RU" smtClean="0"/>
              <a:t>20.02.2018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2299839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6029B794-7921-4E21-85F3-AC5D5D70F0BD}" type="datetimeFigureOut">
              <a:rPr lang="ru-RU" smtClean="0"/>
              <a:t>20.02.2018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14587657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6029B794-7921-4E21-85F3-AC5D5D70F0BD}" type="datetimeFigureOut">
              <a:rPr lang="ru-RU" smtClean="0"/>
              <a:t>20.02.2018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B2B4E7-233D-4FB8-ADEE-C7F4E9C14BFB}" type="slidenum">
              <a:rPr lang="ru-RU" smtClean="0"/>
              <a:t>‹#›</a:t>
            </a:fld>
            <a:endParaRPr lang="ru-RU"/>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418548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029B794-7921-4E21-85F3-AC5D5D70F0BD}" type="datetimeFigureOut">
              <a:rPr lang="ru-RU" smtClean="0"/>
              <a:t>20.02.2018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3515486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029B794-7921-4E21-85F3-AC5D5D70F0BD}" type="datetimeFigureOut">
              <a:rPr lang="ru-RU" smtClean="0"/>
              <a:t>20.02.2018</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447579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029B794-7921-4E21-85F3-AC5D5D70F0BD}" type="datetimeFigureOut">
              <a:rPr lang="ru-RU" smtClean="0"/>
              <a:t>20.02.2018</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5092200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029B794-7921-4E21-85F3-AC5D5D70F0BD}" type="datetimeFigureOut">
              <a:rPr lang="ru-RU" smtClean="0"/>
              <a:t>20.02.2018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30054902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029B794-7921-4E21-85F3-AC5D5D70F0BD}" type="datetimeFigureOut">
              <a:rPr lang="ru-RU" smtClean="0"/>
              <a:t>20.02.2018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502847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029B794-7921-4E21-85F3-AC5D5D70F0BD}" type="datetimeFigureOut">
              <a:rPr lang="ru-RU" smtClean="0"/>
              <a:t>20.02.2018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2096485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029B794-7921-4E21-85F3-AC5D5D70F0BD}" type="datetimeFigureOut">
              <a:rPr lang="ru-RU" smtClean="0"/>
              <a:t>20.02.2018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3826986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029B794-7921-4E21-85F3-AC5D5D70F0BD}" type="datetimeFigureOut">
              <a:rPr lang="ru-RU" smtClean="0"/>
              <a:t>20.02.2018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1564542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029B794-7921-4E21-85F3-AC5D5D70F0BD}" type="datetimeFigureOut">
              <a:rPr lang="ru-RU" smtClean="0"/>
              <a:t>20.02.2018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4221852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6029B794-7921-4E21-85F3-AC5D5D70F0BD}" type="datetimeFigureOut">
              <a:rPr lang="ru-RU" smtClean="0"/>
              <a:t>20.02.2018</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3546244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029B794-7921-4E21-85F3-AC5D5D70F0BD}" type="datetimeFigureOut">
              <a:rPr lang="ru-RU" smtClean="0"/>
              <a:t>20.02.2018</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2295280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6029B794-7921-4E21-85F3-AC5D5D70F0BD}" type="datetimeFigureOut">
              <a:rPr lang="ru-RU" smtClean="0"/>
              <a:t>20.02.2018</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1921732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029B794-7921-4E21-85F3-AC5D5D70F0BD}" type="datetimeFigureOut">
              <a:rPr lang="ru-RU" smtClean="0"/>
              <a:t>20.02.2018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9B2B4E7-233D-4FB8-ADEE-C7F4E9C14BFB}" type="slidenum">
              <a:rPr lang="ru-RU" smtClean="0"/>
              <a:t>‹#›</a:t>
            </a:fld>
            <a:endParaRPr lang="ru-RU"/>
          </a:p>
        </p:txBody>
      </p:sp>
    </p:spTree>
    <p:extLst>
      <p:ext uri="{BB962C8B-B14F-4D97-AF65-F5344CB8AC3E}">
        <p14:creationId xmlns:p14="http://schemas.microsoft.com/office/powerpoint/2010/main" val="2573920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029B794-7921-4E21-85F3-AC5D5D70F0BD}" type="datetimeFigureOut">
              <a:rPr lang="ru-RU" smtClean="0"/>
              <a:t>20.02.2018</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9B2B4E7-233D-4FB8-ADEE-C7F4E9C14BFB}" type="slidenum">
              <a:rPr lang="ru-RU" smtClean="0"/>
              <a:t>‹#›</a:t>
            </a:fld>
            <a:endParaRPr lang="ru-RU"/>
          </a:p>
        </p:txBody>
      </p:sp>
    </p:spTree>
    <p:extLst>
      <p:ext uri="{BB962C8B-B14F-4D97-AF65-F5344CB8AC3E}">
        <p14:creationId xmlns:p14="http://schemas.microsoft.com/office/powerpoint/2010/main" val="272606253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59558" y="1447800"/>
            <a:ext cx="10822675" cy="2032379"/>
          </a:xfrm>
        </p:spPr>
        <p:txBody>
          <a:bodyPr/>
          <a:lstStyle/>
          <a:p>
            <a:pPr algn="ctr"/>
            <a:r>
              <a:rPr lang="ru-RU" sz="8000" i="1" dirty="0" smtClean="0">
                <a:solidFill>
                  <a:srgbClr val="FF0000"/>
                </a:solidFill>
                <a:latin typeface="Times New Roman" panose="02020603050405020304" pitchFamily="18" charset="0"/>
                <a:cs typeface="Times New Roman" panose="02020603050405020304" pitchFamily="18" charset="0"/>
              </a:rPr>
              <a:t>Психология права</a:t>
            </a:r>
            <a:endParaRPr lang="ru-RU" sz="8000" i="1" dirty="0">
              <a:solidFill>
                <a:srgbClr val="FF0000"/>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91069" y="5036024"/>
            <a:ext cx="11818961" cy="1514899"/>
          </a:xfrm>
        </p:spPr>
        <p:txBody>
          <a:bodyPr>
            <a:normAutofit/>
          </a:bodyPr>
          <a:lstStyle/>
          <a:p>
            <a:pPr algn="just"/>
            <a:r>
              <a:rPr lang="ru-RU" sz="1600" i="1" dirty="0"/>
              <a:t>Краткое содержание курса</a:t>
            </a:r>
          </a:p>
          <a:p>
            <a:pPr algn="just"/>
            <a:r>
              <a:rPr lang="ru-RU" sz="1600" i="1" dirty="0"/>
              <a:t>Подготовил: </a:t>
            </a:r>
            <a:r>
              <a:rPr lang="ru-RU" sz="1600" i="1" dirty="0" err="1"/>
              <a:t>Махмутов</a:t>
            </a:r>
            <a:r>
              <a:rPr lang="ru-RU" sz="1600" i="1" dirty="0"/>
              <a:t> А.Э,</a:t>
            </a:r>
          </a:p>
          <a:p>
            <a:pPr algn="just"/>
            <a:r>
              <a:rPr lang="ru-RU" sz="1600" i="1" dirty="0"/>
              <a:t>к. психол. н., и. о. доцента кафедры общей и прикладной психологии Казну им. аль-</a:t>
            </a:r>
            <a:r>
              <a:rPr lang="ru-RU" sz="1600" i="1" dirty="0" err="1"/>
              <a:t>фараби</a:t>
            </a:r>
            <a:endParaRPr lang="ru-RU" sz="1600" i="1" dirty="0"/>
          </a:p>
          <a:p>
            <a:pPr algn="just"/>
            <a:r>
              <a:rPr lang="ru-RU" sz="1600" i="1" dirty="0"/>
              <a:t>дата: 20.02.2018 г.</a:t>
            </a:r>
          </a:p>
          <a:p>
            <a:endParaRPr lang="ru-RU" dirty="0"/>
          </a:p>
        </p:txBody>
      </p:sp>
    </p:spTree>
    <p:extLst>
      <p:ext uri="{BB962C8B-B14F-4D97-AF65-F5344CB8AC3E}">
        <p14:creationId xmlns:p14="http://schemas.microsoft.com/office/powerpoint/2010/main" val="12616073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27190" cy="939354"/>
          </a:xfrm>
        </p:spPr>
        <p:txBody>
          <a:bodyPr/>
          <a:lstStyle/>
          <a:p>
            <a:pPr algn="ctr"/>
            <a:r>
              <a:rPr lang="ru-RU" sz="3600" b="1" u="sng" dirty="0">
                <a:solidFill>
                  <a:srgbClr val="FF0000"/>
                </a:solidFill>
                <a:latin typeface="Times New Roman" panose="02020603050405020304" pitchFamily="18" charset="0"/>
                <a:cs typeface="Times New Roman" panose="02020603050405020304" pitchFamily="18" charset="0"/>
              </a:rPr>
              <a:t>Основные признаки и понятие правонарушения.</a:t>
            </a:r>
          </a:p>
        </p:txBody>
      </p:sp>
      <p:sp>
        <p:nvSpPr>
          <p:cNvPr id="3" name="Текст 2"/>
          <p:cNvSpPr>
            <a:spLocks noGrp="1"/>
          </p:cNvSpPr>
          <p:nvPr>
            <p:ph type="body" idx="1"/>
          </p:nvPr>
        </p:nvSpPr>
        <p:spPr>
          <a:xfrm>
            <a:off x="632947" y="1392072"/>
            <a:ext cx="2946866" cy="589128"/>
          </a:xfrm>
        </p:spPr>
        <p:txBody>
          <a:bodyPr/>
          <a:lstStyle/>
          <a:p>
            <a:pPr algn="ctr"/>
            <a:r>
              <a:rPr lang="ru-RU" sz="2800" b="1" dirty="0">
                <a:solidFill>
                  <a:srgbClr val="FFC000"/>
                </a:solidFill>
                <a:latin typeface="Times New Roman" panose="02020603050405020304" pitchFamily="18" charset="0"/>
                <a:cs typeface="Times New Roman" panose="02020603050405020304" pitchFamily="18" charset="0"/>
              </a:rPr>
              <a:t>Деяние.</a:t>
            </a:r>
          </a:p>
        </p:txBody>
      </p:sp>
      <p:sp>
        <p:nvSpPr>
          <p:cNvPr id="4" name="Текст 3"/>
          <p:cNvSpPr>
            <a:spLocks noGrp="1"/>
          </p:cNvSpPr>
          <p:nvPr>
            <p:ph type="body" sz="half" idx="15"/>
          </p:nvPr>
        </p:nvSpPr>
        <p:spPr>
          <a:xfrm>
            <a:off x="652463" y="2331425"/>
            <a:ext cx="2927350" cy="4260443"/>
          </a:xfrm>
        </p:spPr>
        <p:txBody>
          <a:bodyPr>
            <a:normAutofit fontScale="92500" lnSpcReduction="20000"/>
          </a:bodyPr>
          <a:lstStyle/>
          <a:p>
            <a:pPr algn="just"/>
            <a:r>
              <a:rPr lang="ru-RU" sz="2000" dirty="0">
                <a:latin typeface="Times New Roman" panose="02020603050405020304" pitchFamily="18" charset="0"/>
                <a:cs typeface="Times New Roman" panose="02020603050405020304" pitchFamily="18" charset="0"/>
              </a:rPr>
              <a:t>Законом регулируются только поступки людей, их действия или бездействие, т.е. деяния. Не могут регулироваться правом мысли людей или какие-либо личные качества, не выразившиеся в том или ином их поступке (действии или бездействии).</a:t>
            </a:r>
          </a:p>
          <a:p>
            <a:pPr algn="just"/>
            <a:r>
              <a:rPr lang="ru-RU" sz="2000" dirty="0">
                <a:latin typeface="Times New Roman" panose="02020603050405020304" pitchFamily="18" charset="0"/>
                <a:cs typeface="Times New Roman" panose="02020603050405020304" pitchFamily="18" charset="0"/>
              </a:rPr>
              <a:t>Значит, правонарушение - прежде всего определенное деяние, а не помыслы, переживания или чувства.</a:t>
            </a:r>
          </a:p>
          <a:p>
            <a:endParaRPr lang="ru-RU" dirty="0"/>
          </a:p>
        </p:txBody>
      </p:sp>
      <p:sp>
        <p:nvSpPr>
          <p:cNvPr id="5" name="Текст 4"/>
          <p:cNvSpPr>
            <a:spLocks noGrp="1"/>
          </p:cNvSpPr>
          <p:nvPr>
            <p:ph type="body" sz="quarter" idx="3"/>
          </p:nvPr>
        </p:nvSpPr>
        <p:spPr>
          <a:xfrm>
            <a:off x="3883659" y="1392072"/>
            <a:ext cx="2936241" cy="589128"/>
          </a:xfrm>
        </p:spPr>
        <p:txBody>
          <a:bodyPr/>
          <a:lstStyle/>
          <a:p>
            <a:pPr algn="ctr"/>
            <a:r>
              <a:rPr lang="ru-RU" b="1" dirty="0">
                <a:solidFill>
                  <a:srgbClr val="FFC000"/>
                </a:solidFill>
                <a:latin typeface="Times New Roman" panose="02020603050405020304" pitchFamily="18" charset="0"/>
                <a:cs typeface="Times New Roman" panose="02020603050405020304" pitchFamily="18" charset="0"/>
              </a:rPr>
              <a:t>Противоправность.</a:t>
            </a:r>
            <a:r>
              <a:rPr lang="ru-RU" b="1" dirty="0">
                <a:latin typeface="Times New Roman" panose="02020603050405020304" pitchFamily="18" charset="0"/>
                <a:cs typeface="Times New Roman" panose="02020603050405020304" pitchFamily="18" charset="0"/>
              </a:rPr>
              <a:t> </a:t>
            </a:r>
          </a:p>
        </p:txBody>
      </p:sp>
      <p:sp>
        <p:nvSpPr>
          <p:cNvPr id="6" name="Текст 5"/>
          <p:cNvSpPr>
            <a:spLocks noGrp="1"/>
          </p:cNvSpPr>
          <p:nvPr>
            <p:ph type="body" sz="half" idx="16"/>
          </p:nvPr>
        </p:nvSpPr>
        <p:spPr>
          <a:xfrm>
            <a:off x="3873105" y="2331425"/>
            <a:ext cx="3155491" cy="4260443"/>
          </a:xfrm>
        </p:spPr>
        <p:txBody>
          <a:bodyPr>
            <a:noAutofit/>
          </a:bodyPr>
          <a:lstStyle/>
          <a:p>
            <a:pPr algn="just"/>
            <a:r>
              <a:rPr lang="ru-RU" sz="1900" dirty="0">
                <a:latin typeface="Times New Roman" panose="02020603050405020304" pitchFamily="18" charset="0"/>
                <a:cs typeface="Times New Roman" panose="02020603050405020304" pitchFamily="18" charset="0"/>
              </a:rPr>
              <a:t>Само по себе деяние еще не составляет правонарушения. Деяние становится правонарушением лишь тогда, когда оно противоречит предписаниям закона, направлено против тех отношений, которые закон защищает. Иначе говоря, когда оно противоправно. Поэтому необходимым признаком правонарушения является </a:t>
            </a:r>
            <a:r>
              <a:rPr lang="ru-RU" sz="2000" dirty="0">
                <a:latin typeface="Times New Roman" panose="02020603050405020304" pitchFamily="18" charset="0"/>
                <a:cs typeface="Times New Roman" panose="02020603050405020304" pitchFamily="18" charset="0"/>
              </a:rPr>
              <a:t>противоправность деяния.</a:t>
            </a:r>
          </a:p>
        </p:txBody>
      </p:sp>
      <p:sp>
        <p:nvSpPr>
          <p:cNvPr id="7" name="Текст 6"/>
          <p:cNvSpPr>
            <a:spLocks noGrp="1"/>
          </p:cNvSpPr>
          <p:nvPr>
            <p:ph type="body" sz="quarter" idx="13"/>
          </p:nvPr>
        </p:nvSpPr>
        <p:spPr>
          <a:xfrm>
            <a:off x="7124700" y="1392072"/>
            <a:ext cx="3070178" cy="589128"/>
          </a:xfrm>
        </p:spPr>
        <p:txBody>
          <a:bodyPr/>
          <a:lstStyle/>
          <a:p>
            <a:r>
              <a:rPr lang="ru-RU" b="1" dirty="0">
                <a:solidFill>
                  <a:srgbClr val="FFC000"/>
                </a:solidFill>
                <a:latin typeface="Times New Roman" panose="02020603050405020304" pitchFamily="18" charset="0"/>
                <a:cs typeface="Times New Roman" panose="02020603050405020304" pitchFamily="18" charset="0"/>
              </a:rPr>
              <a:t>Виновность деяния. </a:t>
            </a:r>
          </a:p>
        </p:txBody>
      </p:sp>
      <p:sp>
        <p:nvSpPr>
          <p:cNvPr id="8" name="Текст 7"/>
          <p:cNvSpPr>
            <a:spLocks noGrp="1"/>
          </p:cNvSpPr>
          <p:nvPr>
            <p:ph type="body" sz="half" idx="17"/>
          </p:nvPr>
        </p:nvSpPr>
        <p:spPr>
          <a:xfrm>
            <a:off x="7124700" y="2331425"/>
            <a:ext cx="3193007" cy="4260443"/>
          </a:xfrm>
        </p:spPr>
        <p:txBody>
          <a:bodyPr>
            <a:noAutofit/>
          </a:bodyPr>
          <a:lstStyle/>
          <a:p>
            <a:pPr algn="just"/>
            <a:r>
              <a:rPr lang="ru-RU" sz="2000" dirty="0">
                <a:latin typeface="Times New Roman" panose="02020603050405020304" pitchFamily="18" charset="0"/>
                <a:cs typeface="Times New Roman" panose="02020603050405020304" pitchFamily="18" charset="0"/>
              </a:rPr>
              <a:t>Противоправное деяние только тогда рассматривается, как правонарушение, когда в этом деянии проявилась воля лица, его совершившего. Субъект права проявляет индивидуальную волю путем выбора и осуществления того или иного варианта поведения в конкретных отношениях.</a:t>
            </a:r>
          </a:p>
        </p:txBody>
      </p:sp>
    </p:spTree>
    <p:extLst>
      <p:ext uri="{BB962C8B-B14F-4D97-AF65-F5344CB8AC3E}">
        <p14:creationId xmlns:p14="http://schemas.microsoft.com/office/powerpoint/2010/main" val="34234250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3793" cy="993945"/>
          </a:xfrm>
        </p:spPr>
        <p:txBody>
          <a:bodyPr/>
          <a:lstStyle/>
          <a:p>
            <a:pPr algn="ctr"/>
            <a:r>
              <a:rPr lang="ru-RU" sz="2800" b="1" u="sng" dirty="0" smtClean="0">
                <a:solidFill>
                  <a:srgbClr val="FF0000"/>
                </a:solidFill>
                <a:latin typeface="Times New Roman" panose="02020603050405020304" pitchFamily="18" charset="0"/>
                <a:cs typeface="Times New Roman" panose="02020603050405020304" pitchFamily="18" charset="0"/>
              </a:rPr>
              <a:t>ПРЕДМЕТ</a:t>
            </a:r>
            <a:r>
              <a:rPr lang="ru-RU" sz="2800" b="1" u="sng" dirty="0">
                <a:solidFill>
                  <a:srgbClr val="FF0000"/>
                </a:solidFill>
                <a:latin typeface="Times New Roman" panose="02020603050405020304" pitchFamily="18" charset="0"/>
                <a:cs typeface="Times New Roman" panose="02020603050405020304" pitchFamily="18" charset="0"/>
              </a:rPr>
              <a:t>, МЕТОДЫ И СТРУКТУРА ЮРИДИЧЕСКОЙ ПСИХОЛОГИИ</a:t>
            </a:r>
          </a:p>
        </p:txBody>
      </p:sp>
      <p:sp>
        <p:nvSpPr>
          <p:cNvPr id="3" name="Объект 2"/>
          <p:cNvSpPr>
            <a:spLocks noGrp="1"/>
          </p:cNvSpPr>
          <p:nvPr>
            <p:ph idx="1"/>
          </p:nvPr>
        </p:nvSpPr>
        <p:spPr>
          <a:xfrm>
            <a:off x="163774" y="1446664"/>
            <a:ext cx="11805314" cy="5090614"/>
          </a:xfrm>
        </p:spPr>
        <p:txBody>
          <a:bodyPr>
            <a:noAutofit/>
          </a:bodyPr>
          <a:lstStyle/>
          <a:p>
            <a:pPr algn="just"/>
            <a:r>
              <a:rPr lang="ru-RU" b="1" i="1" dirty="0">
                <a:latin typeface="Times New Roman" panose="02020603050405020304" pitchFamily="18" charset="0"/>
                <a:cs typeface="Times New Roman" panose="02020603050405020304" pitchFamily="18" charset="0"/>
              </a:rPr>
              <a:t>Юридическая психология- отрасль науки, изучающая закономерности и механизмы психической деятельности людей в сфере регулируемых правом отношений</a:t>
            </a:r>
            <a:r>
              <a:rPr lang="ru-RU" b="1" i="1" dirty="0" smtClean="0">
                <a:latin typeface="Times New Roman" panose="02020603050405020304" pitchFamily="18" charset="0"/>
                <a:cs typeface="Times New Roman" panose="02020603050405020304" pitchFamily="18" charset="0"/>
              </a:rPr>
              <a:t>.</a:t>
            </a:r>
          </a:p>
          <a:p>
            <a:pPr algn="just"/>
            <a:r>
              <a:rPr lang="ru-RU" b="1" i="1" dirty="0">
                <a:latin typeface="Times New Roman" panose="02020603050405020304" pitchFamily="18" charset="0"/>
                <a:cs typeface="Times New Roman" panose="02020603050405020304" pitchFamily="18" charset="0"/>
              </a:rPr>
              <a:t>Правовая психология является наукой, изучающей отражение в сознании людей </a:t>
            </a:r>
            <a:r>
              <a:rPr lang="ru-RU" b="1" i="1" dirty="0" err="1">
                <a:latin typeface="Times New Roman" panose="02020603050405020304" pitchFamily="18" charset="0"/>
                <a:cs typeface="Times New Roman" panose="02020603050405020304" pitchFamily="18" charset="0"/>
              </a:rPr>
              <a:t>правозначимых</a:t>
            </a:r>
            <a:r>
              <a:rPr lang="ru-RU" b="1" i="1" dirty="0">
                <a:latin typeface="Times New Roman" panose="02020603050405020304" pitchFamily="18" charset="0"/>
                <a:cs typeface="Times New Roman" panose="02020603050405020304" pitchFamily="18" charset="0"/>
              </a:rPr>
              <a:t> сторон действительности, психологических аспектов </a:t>
            </a:r>
            <a:r>
              <a:rPr lang="ru-RU" b="1" i="1" dirty="0" err="1">
                <a:latin typeface="Times New Roman" panose="02020603050405020304" pitchFamily="18" charset="0"/>
                <a:cs typeface="Times New Roman" panose="02020603050405020304" pitchFamily="18" charset="0"/>
              </a:rPr>
              <a:t>правопонимания</a:t>
            </a:r>
            <a:r>
              <a:rPr lang="ru-RU" b="1" i="1" dirty="0">
                <a:latin typeface="Times New Roman" panose="02020603050405020304" pitchFamily="18" charset="0"/>
                <a:cs typeface="Times New Roman" panose="02020603050405020304" pitchFamily="18" charset="0"/>
              </a:rPr>
              <a:t> и правотворчества. Право представляет основную форму социального регулирования, которое обеспечивает упорядоченность жизнедеятельности </a:t>
            </a:r>
            <a:r>
              <a:rPr lang="ru-RU" b="1" i="1" dirty="0" err="1">
                <a:latin typeface="Times New Roman" panose="02020603050405020304" pitchFamily="18" charset="0"/>
                <a:cs typeface="Times New Roman" panose="02020603050405020304" pitchFamily="18" charset="0"/>
              </a:rPr>
              <a:t>общества.Юридическая</a:t>
            </a:r>
            <a:r>
              <a:rPr lang="ru-RU" b="1" i="1" dirty="0">
                <a:latin typeface="Times New Roman" panose="02020603050405020304" pitchFamily="18" charset="0"/>
                <a:cs typeface="Times New Roman" panose="02020603050405020304" pitchFamily="18" charset="0"/>
              </a:rPr>
              <a:t> психология включает в себя различные области научных знаний, является прикладной наукой и в равной мере принадлежит как психологии, так и юриспруденции. В области общественных отношений, регулируемых нормами права, психическая деятельность людей приобретает своеобразные черты, которые обусловлены спецификой человеческой деятельности в сфере правового регулирования</a:t>
            </a:r>
            <a:r>
              <a:rPr lang="ru-RU" b="1" i="1" dirty="0" smtClean="0">
                <a:latin typeface="Times New Roman" panose="02020603050405020304" pitchFamily="18" charset="0"/>
                <a:cs typeface="Times New Roman" panose="02020603050405020304" pitchFamily="18" charset="0"/>
              </a:rPr>
              <a:t>.</a:t>
            </a:r>
          </a:p>
          <a:p>
            <a:pPr algn="just"/>
            <a:r>
              <a:rPr lang="ru-RU" b="1" i="1" dirty="0">
                <a:latin typeface="Times New Roman" panose="02020603050405020304" pitchFamily="18" charset="0"/>
                <a:cs typeface="Times New Roman" panose="02020603050405020304" pitchFamily="18" charset="0"/>
              </a:rPr>
              <a:t>Психология – единственная наука, способная обеспечить не только познание психической деятельности, но и управление ею.</a:t>
            </a:r>
            <a:endParaRPr lang="ru-RU" b="1" i="1" dirty="0" smtClean="0">
              <a:latin typeface="Times New Roman" panose="02020603050405020304" pitchFamily="18" charset="0"/>
              <a:cs typeface="Times New Roman" panose="02020603050405020304" pitchFamily="18" charset="0"/>
            </a:endParaRPr>
          </a:p>
          <a:p>
            <a:pPr algn="just"/>
            <a:r>
              <a:rPr lang="ru-RU" b="1" i="1" dirty="0">
                <a:latin typeface="Times New Roman" panose="02020603050405020304" pitchFamily="18" charset="0"/>
                <a:cs typeface="Times New Roman" panose="02020603050405020304" pitchFamily="18" charset="0"/>
              </a:rPr>
              <a:t>Предметом юридической психологии являются психологические явления в сфере правоприменительной деятельности или точнее психологические особенности и закономерности психики личности и психологии групп людей, деятельность которых связана с нормотворчеством, </a:t>
            </a:r>
            <a:r>
              <a:rPr lang="ru-RU" b="1" i="1" dirty="0" err="1">
                <a:latin typeface="Times New Roman" panose="02020603050405020304" pitchFamily="18" charset="0"/>
                <a:cs typeface="Times New Roman" panose="02020603050405020304" pitchFamily="18" charset="0"/>
              </a:rPr>
              <a:t>нормоприменением</a:t>
            </a:r>
            <a:r>
              <a:rPr lang="ru-RU" b="1" i="1" dirty="0">
                <a:latin typeface="Times New Roman" panose="02020603050405020304" pitchFamily="18" charset="0"/>
                <a:cs typeface="Times New Roman" panose="02020603050405020304" pitchFamily="18" charset="0"/>
              </a:rPr>
              <a:t> и следованием правовым нормам (или нарушением норм права).</a:t>
            </a:r>
          </a:p>
        </p:txBody>
      </p:sp>
    </p:spTree>
    <p:extLst>
      <p:ext uri="{BB962C8B-B14F-4D97-AF65-F5344CB8AC3E}">
        <p14:creationId xmlns:p14="http://schemas.microsoft.com/office/powerpoint/2010/main" val="5571572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4716" y="313899"/>
            <a:ext cx="11778018" cy="6359855"/>
          </a:xfrm>
        </p:spPr>
        <p:txBody>
          <a:bodyPr>
            <a:normAutofit/>
          </a:bodyPr>
          <a:lstStyle/>
          <a:p>
            <a:pPr marL="0" indent="0" algn="just">
              <a:buNone/>
            </a:pPr>
            <a:r>
              <a:rPr lang="ru-RU" sz="2400" b="1" i="1" dirty="0">
                <a:latin typeface="Times New Roman" panose="02020603050405020304" pitchFamily="18" charset="0"/>
                <a:cs typeface="Times New Roman" panose="02020603050405020304" pitchFamily="18" charset="0"/>
              </a:rPr>
              <a:t>Общей задачей юридической психологии является изучение основных закономерностей и психологических особенностей правоохранительной деятельности. </a:t>
            </a:r>
            <a:endParaRPr lang="ru-RU" sz="2400" b="1" i="1" dirty="0" smtClean="0">
              <a:latin typeface="Times New Roman" panose="02020603050405020304" pitchFamily="18" charset="0"/>
              <a:cs typeface="Times New Roman" panose="02020603050405020304" pitchFamily="18" charset="0"/>
            </a:endParaRPr>
          </a:p>
          <a:p>
            <a:pPr marL="0" indent="0" algn="just">
              <a:buNone/>
            </a:pPr>
            <a:r>
              <a:rPr lang="ru-RU" sz="2400" b="1" i="1" dirty="0" smtClean="0">
                <a:solidFill>
                  <a:srgbClr val="FFC000"/>
                </a:solidFill>
                <a:latin typeface="Times New Roman" panose="02020603050405020304" pitchFamily="18" charset="0"/>
                <a:cs typeface="Times New Roman" panose="02020603050405020304" pitchFamily="18" charset="0"/>
              </a:rPr>
              <a:t>К </a:t>
            </a:r>
            <a:r>
              <a:rPr lang="ru-RU" sz="2400" b="1" i="1" dirty="0">
                <a:solidFill>
                  <a:srgbClr val="FFC000"/>
                </a:solidFill>
                <a:latin typeface="Times New Roman" panose="02020603050405020304" pitchFamily="18" charset="0"/>
                <a:cs typeface="Times New Roman" panose="02020603050405020304" pitchFamily="18" charset="0"/>
              </a:rPr>
              <a:t>числу частных задач относят:</a:t>
            </a:r>
          </a:p>
          <a:p>
            <a:pPr algn="just"/>
            <a:r>
              <a:rPr lang="ru-RU" b="1" i="1" dirty="0">
                <a:solidFill>
                  <a:srgbClr val="FFC000"/>
                </a:solidFill>
                <a:latin typeface="Times New Roman" panose="02020603050405020304" pitchFamily="18" charset="0"/>
                <a:cs typeface="Times New Roman" panose="02020603050405020304" pitchFamily="18" charset="0"/>
              </a:rPr>
              <a:t>- осуществление научного синтеза знаний психологического и юридического плана;</a:t>
            </a:r>
          </a:p>
          <a:p>
            <a:pPr algn="just"/>
            <a:r>
              <a:rPr lang="ru-RU" b="1" i="1" dirty="0">
                <a:solidFill>
                  <a:srgbClr val="FFC000"/>
                </a:solidFill>
                <a:latin typeface="Times New Roman" panose="02020603050405020304" pitchFamily="18" charset="0"/>
                <a:cs typeface="Times New Roman" panose="02020603050405020304" pitchFamily="18" charset="0"/>
              </a:rPr>
              <a:t>- раскрытие в достаточной мере психолого-юридической сущности базовых правовых категорий;</a:t>
            </a:r>
          </a:p>
          <a:p>
            <a:pPr algn="just"/>
            <a:r>
              <a:rPr lang="ru-RU" b="1" i="1" dirty="0">
                <a:solidFill>
                  <a:srgbClr val="FFC000"/>
                </a:solidFill>
                <a:latin typeface="Times New Roman" panose="02020603050405020304" pitchFamily="18" charset="0"/>
                <a:cs typeface="Times New Roman" panose="02020603050405020304" pitchFamily="18" charset="0"/>
              </a:rPr>
              <a:t>- обеспечение достаточно четкого понимания юристами объекта своей профессиональной деятельности — поведения человека;</a:t>
            </a:r>
          </a:p>
          <a:p>
            <a:pPr algn="just"/>
            <a:r>
              <a:rPr lang="ru-RU" b="1" i="1" dirty="0">
                <a:solidFill>
                  <a:srgbClr val="FFC000"/>
                </a:solidFill>
                <a:latin typeface="Times New Roman" panose="02020603050405020304" pitchFamily="18" charset="0"/>
                <a:cs typeface="Times New Roman" panose="02020603050405020304" pitchFamily="18" charset="0"/>
              </a:rPr>
              <a:t>- раскрытие деятельности различных субъектов правоотношений, а также их психических состояний в многочисленных ситуациях </a:t>
            </a:r>
            <a:r>
              <a:rPr lang="ru-RU" b="1" i="1" dirty="0" err="1">
                <a:solidFill>
                  <a:srgbClr val="FFC000"/>
                </a:solidFill>
                <a:latin typeface="Times New Roman" panose="02020603050405020304" pitchFamily="18" charset="0"/>
                <a:cs typeface="Times New Roman" panose="02020603050405020304" pitchFamily="18" charset="0"/>
              </a:rPr>
              <a:t>правоприменения</a:t>
            </a:r>
            <a:r>
              <a:rPr lang="ru-RU" b="1" i="1" dirty="0">
                <a:solidFill>
                  <a:srgbClr val="FFC000"/>
                </a:solidFill>
                <a:latin typeface="Times New Roman" panose="02020603050405020304" pitchFamily="18" charset="0"/>
                <a:cs typeface="Times New Roman" panose="02020603050405020304" pitchFamily="18" charset="0"/>
              </a:rPr>
              <a:t> и </a:t>
            </a:r>
            <a:r>
              <a:rPr lang="ru-RU" b="1" i="1" dirty="0" err="1">
                <a:solidFill>
                  <a:srgbClr val="FFC000"/>
                </a:solidFill>
                <a:latin typeface="Times New Roman" panose="02020603050405020304" pitchFamily="18" charset="0"/>
                <a:cs typeface="Times New Roman" panose="02020603050405020304" pitchFamily="18" charset="0"/>
              </a:rPr>
              <a:t>правоохранения</a:t>
            </a:r>
            <a:r>
              <a:rPr lang="ru-RU" b="1" i="1" dirty="0">
                <a:solidFill>
                  <a:srgbClr val="FFC000"/>
                </a:solidFill>
                <a:latin typeface="Times New Roman" panose="02020603050405020304" pitchFamily="18" charset="0"/>
                <a:cs typeface="Times New Roman" panose="02020603050405020304" pitchFamily="18" charset="0"/>
              </a:rPr>
              <a:t>;</a:t>
            </a:r>
          </a:p>
          <a:p>
            <a:pPr algn="just"/>
            <a:r>
              <a:rPr lang="ru-RU" b="1" i="1" dirty="0">
                <a:solidFill>
                  <a:srgbClr val="FFC000"/>
                </a:solidFill>
                <a:latin typeface="Times New Roman" panose="02020603050405020304" pitchFamily="18" charset="0"/>
                <a:cs typeface="Times New Roman" panose="02020603050405020304" pitchFamily="18" charset="0"/>
              </a:rPr>
              <a:t>- выработку рекомендаций, направленных на усовершенствование правового регулирования жизни общества.</a:t>
            </a:r>
          </a:p>
          <a:p>
            <a:pPr marL="0" indent="0" algn="just">
              <a:buNone/>
            </a:pPr>
            <a:r>
              <a:rPr lang="ru-RU" sz="2400" b="1" i="1" dirty="0">
                <a:latin typeface="Times New Roman" panose="02020603050405020304" pitchFamily="18" charset="0"/>
                <a:cs typeface="Times New Roman" panose="02020603050405020304" pitchFamily="18" charset="0"/>
              </a:rPr>
              <a:t>Объектом психологической науки выступает психика, как свойство высокоорганизованной материи, являющейся особой формой отражения субъектом объективной реальности, построения неотчуждаемой картины мира, </a:t>
            </a:r>
            <a:r>
              <a:rPr lang="ru-RU" sz="2400" b="1" i="1" dirty="0" err="1">
                <a:latin typeface="Times New Roman" panose="02020603050405020304" pitchFamily="18" charset="0"/>
                <a:cs typeface="Times New Roman" panose="02020603050405020304" pitchFamily="18" charset="0"/>
              </a:rPr>
              <a:t>саморегуляции</a:t>
            </a:r>
            <a:r>
              <a:rPr lang="ru-RU" sz="2400" b="1" i="1" dirty="0">
                <a:latin typeface="Times New Roman" panose="02020603050405020304" pitchFamily="18" charset="0"/>
                <a:cs typeface="Times New Roman" panose="02020603050405020304" pitchFamily="18" charset="0"/>
              </a:rPr>
              <a:t> на этой основе поведения и деятельности.</a:t>
            </a:r>
          </a:p>
        </p:txBody>
      </p:sp>
    </p:spTree>
    <p:extLst>
      <p:ext uri="{BB962C8B-B14F-4D97-AF65-F5344CB8AC3E}">
        <p14:creationId xmlns:p14="http://schemas.microsoft.com/office/powerpoint/2010/main" val="6141296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845304" cy="680046"/>
          </a:xfrm>
        </p:spPr>
        <p:txBody>
          <a:bodyPr/>
          <a:lstStyle/>
          <a:p>
            <a:pPr algn="ctr"/>
            <a:r>
              <a:rPr lang="ru-RU" sz="4000" b="1" u="sng" dirty="0">
                <a:solidFill>
                  <a:srgbClr val="FF0000"/>
                </a:solidFill>
                <a:latin typeface="Times New Roman" panose="02020603050405020304" pitchFamily="18" charset="0"/>
                <a:cs typeface="Times New Roman" panose="02020603050405020304" pitchFamily="18" charset="0"/>
              </a:rPr>
              <a:t>Методы юридической психологии.</a:t>
            </a:r>
          </a:p>
        </p:txBody>
      </p:sp>
      <p:sp>
        <p:nvSpPr>
          <p:cNvPr id="3" name="Объект 2"/>
          <p:cNvSpPr>
            <a:spLocks noGrp="1"/>
          </p:cNvSpPr>
          <p:nvPr>
            <p:ph idx="1"/>
          </p:nvPr>
        </p:nvSpPr>
        <p:spPr>
          <a:xfrm>
            <a:off x="245660" y="1378424"/>
            <a:ext cx="11668836" cy="5227092"/>
          </a:xfrm>
        </p:spPr>
        <p:txBody>
          <a:bodyPr>
            <a:normAutofit fontScale="55000" lnSpcReduction="20000"/>
          </a:bodyPr>
          <a:lstStyle/>
          <a:p>
            <a:pPr algn="just"/>
            <a:r>
              <a:rPr lang="ru-RU" sz="3600" b="1" i="1" dirty="0" smtClean="0">
                <a:latin typeface="Times New Roman" panose="02020603050405020304" pitchFamily="18" charset="0"/>
                <a:cs typeface="Times New Roman" panose="02020603050405020304" pitchFamily="18" charset="0"/>
              </a:rPr>
              <a:t>- </a:t>
            </a:r>
            <a:r>
              <a:rPr lang="ru-RU" sz="3600" b="1" i="1" dirty="0">
                <a:latin typeface="Times New Roman" panose="02020603050405020304" pitchFamily="18" charset="0"/>
                <a:cs typeface="Times New Roman" panose="02020603050405020304" pitchFamily="18" charset="0"/>
              </a:rPr>
              <a:t>метод структурного анализа — направлен на выявление структурно-функциональных зависимостей в явлении, которое надлежит исследовать. При помощи данного метода изучается личность преступника.</a:t>
            </a:r>
          </a:p>
          <a:p>
            <a:pPr algn="just"/>
            <a:r>
              <a:rPr lang="ru-RU" sz="3600" b="1" i="1" dirty="0">
                <a:latin typeface="Times New Roman" panose="02020603050405020304" pitchFamily="18" charset="0"/>
                <a:cs typeface="Times New Roman" panose="02020603050405020304" pitchFamily="18" charset="0"/>
              </a:rPr>
              <a:t>- метод структурно-генетического анализа — направлен на исследование возникновения и развития изучаемого объекта;</a:t>
            </a:r>
          </a:p>
          <a:p>
            <a:pPr algn="just"/>
            <a:r>
              <a:rPr lang="ru-RU" sz="3600" b="1" i="1" dirty="0">
                <a:latin typeface="Times New Roman" panose="02020603050405020304" pitchFamily="18" charset="0"/>
                <a:cs typeface="Times New Roman" panose="02020603050405020304" pitchFamily="18" charset="0"/>
              </a:rPr>
              <a:t>- метод естественного эксперимента — направлен на изучение испытуемым лицом обстановки эксперимента, который воспринимается им как подлинное событие;</a:t>
            </a:r>
          </a:p>
          <a:p>
            <a:pPr algn="just"/>
            <a:r>
              <a:rPr lang="ru-RU" sz="3600" b="1" i="1" dirty="0">
                <a:latin typeface="Times New Roman" panose="02020603050405020304" pitchFamily="18" charset="0"/>
                <a:cs typeface="Times New Roman" panose="02020603050405020304" pitchFamily="18" charset="0"/>
              </a:rPr>
              <a:t>метод беседы, т. е, доверительного общения с исследуемым лицом при помощи косвенных вопросов;</a:t>
            </a:r>
          </a:p>
          <a:p>
            <a:pPr algn="just"/>
            <a:r>
              <a:rPr lang="ru-RU" sz="3600" b="1" i="1" dirty="0">
                <a:latin typeface="Times New Roman" panose="02020603050405020304" pitchFamily="18" charset="0"/>
                <a:cs typeface="Times New Roman" panose="02020603050405020304" pitchFamily="18" charset="0"/>
              </a:rPr>
              <a:t>- метод изучения гражданских и уголовных дел, а также следственных и судебных ошибок с целью полного исследования личности различных субъектов правоотношений;</a:t>
            </a:r>
          </a:p>
          <a:p>
            <a:pPr algn="just"/>
            <a:r>
              <a:rPr lang="ru-RU" sz="3600" b="1" i="1" dirty="0">
                <a:latin typeface="Times New Roman" panose="02020603050405020304" pitchFamily="18" charset="0"/>
                <a:cs typeface="Times New Roman" panose="02020603050405020304" pitchFamily="18" charset="0"/>
              </a:rPr>
              <a:t>- биографический метод — с его помощью из биографии исследуемого лица и ему принадлежащих документов исследуется личность;</a:t>
            </a:r>
          </a:p>
          <a:p>
            <a:pPr algn="just"/>
            <a:r>
              <a:rPr lang="ru-RU" sz="3600" b="1" i="1" dirty="0">
                <a:latin typeface="Times New Roman" panose="02020603050405020304" pitchFamily="18" charset="0"/>
                <a:cs typeface="Times New Roman" panose="02020603050405020304" pitchFamily="18" charset="0"/>
              </a:rPr>
              <a:t>- метод обобщения независимых характеристик позволяет прийти к обоснованным выводам в результате исследования служебных и других характеристик личности;</a:t>
            </a:r>
          </a:p>
          <a:p>
            <a:pPr algn="just"/>
            <a:r>
              <a:rPr lang="ru-RU" sz="3600" b="1" i="1" dirty="0">
                <a:latin typeface="Times New Roman" panose="02020603050405020304" pitchFamily="18" charset="0"/>
                <a:cs typeface="Times New Roman" panose="02020603050405020304" pitchFamily="18" charset="0"/>
              </a:rPr>
              <a:t>- метод изучения отдельного случая — состоит в углубленном исследовании социально-психологического явления на одном конкретном объекте.</a:t>
            </a:r>
          </a:p>
          <a:p>
            <a:endParaRPr lang="ru-RU" dirty="0"/>
          </a:p>
        </p:txBody>
      </p:sp>
    </p:spTree>
    <p:extLst>
      <p:ext uri="{BB962C8B-B14F-4D97-AF65-F5344CB8AC3E}">
        <p14:creationId xmlns:p14="http://schemas.microsoft.com/office/powerpoint/2010/main" val="16341349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72850" cy="1034888"/>
          </a:xfrm>
        </p:spPr>
        <p:txBody>
          <a:bodyPr/>
          <a:lstStyle/>
          <a:p>
            <a:pPr algn="just"/>
            <a:r>
              <a:rPr lang="ru-RU" sz="3600" b="1" u="sng" dirty="0">
                <a:solidFill>
                  <a:srgbClr val="FF0000"/>
                </a:solidFill>
                <a:latin typeface="Times New Roman" panose="02020603050405020304" pitchFamily="18" charset="0"/>
                <a:cs typeface="Times New Roman" panose="02020603050405020304" pitchFamily="18" charset="0"/>
              </a:rPr>
              <a:t>Система (структура) юридической психологии.</a:t>
            </a:r>
          </a:p>
        </p:txBody>
      </p:sp>
      <p:sp>
        <p:nvSpPr>
          <p:cNvPr id="3" name="Объект 2"/>
          <p:cNvSpPr>
            <a:spLocks noGrp="1"/>
          </p:cNvSpPr>
          <p:nvPr>
            <p:ph idx="1"/>
          </p:nvPr>
        </p:nvSpPr>
        <p:spPr>
          <a:xfrm>
            <a:off x="272955" y="1487606"/>
            <a:ext cx="11655187" cy="5049672"/>
          </a:xfrm>
        </p:spPr>
        <p:txBody>
          <a:bodyPr>
            <a:normAutofit fontScale="92500"/>
          </a:bodyPr>
          <a:lstStyle/>
          <a:p>
            <a:pPr algn="just"/>
            <a:r>
              <a:rPr lang="ru-RU" sz="2200" b="1" i="1" dirty="0">
                <a:latin typeface="Times New Roman" panose="02020603050405020304" pitchFamily="18" charset="0"/>
                <a:cs typeface="Times New Roman" panose="02020603050405020304" pitchFamily="18" charset="0"/>
              </a:rPr>
              <a:t>- правовая психология, изучающая право, как фактор социальной регуляции поведения, а также психологию правосознания;</a:t>
            </a:r>
          </a:p>
          <a:p>
            <a:pPr algn="just"/>
            <a:r>
              <a:rPr lang="ru-RU" sz="2200" b="1" i="1" dirty="0">
                <a:latin typeface="Times New Roman" panose="02020603050405020304" pitchFamily="18" charset="0"/>
                <a:cs typeface="Times New Roman" panose="02020603050405020304" pitchFamily="18" charset="0"/>
              </a:rPr>
              <a:t>- криминальная психология, предметом изучения которой является психология совершения преступного деяния, вины и ответственности;</a:t>
            </a:r>
          </a:p>
          <a:p>
            <a:pPr algn="just"/>
            <a:r>
              <a:rPr lang="ru-RU" sz="2200" b="1" i="1" dirty="0">
                <a:latin typeface="Times New Roman" panose="02020603050405020304" pitchFamily="18" charset="0"/>
                <a:cs typeface="Times New Roman" panose="02020603050405020304" pitchFamily="18" charset="0"/>
              </a:rPr>
              <a:t>- психология уголовного судопроизводства, изучающая психологию следственных действий в обшей системе расследования и судебно-психологическую экспертизу в уголовном процессе;</a:t>
            </a:r>
          </a:p>
          <a:p>
            <a:pPr algn="just"/>
            <a:r>
              <a:rPr lang="ru-RU" sz="2200" b="1" i="1" dirty="0">
                <a:latin typeface="Times New Roman" panose="02020603050405020304" pitchFamily="18" charset="0"/>
                <a:cs typeface="Times New Roman" panose="02020603050405020304" pitchFamily="18" charset="0"/>
              </a:rPr>
              <a:t>- психология судебной деятельности, состоящая из психологических особенностей судебного следствия, его участников и психологии судебных прений;</a:t>
            </a:r>
          </a:p>
          <a:p>
            <a:pPr algn="just"/>
            <a:r>
              <a:rPr lang="ru-RU" sz="2200" b="1" i="1" dirty="0">
                <a:latin typeface="Times New Roman" panose="02020603050405020304" pitchFamily="18" charset="0"/>
                <a:cs typeface="Times New Roman" panose="02020603050405020304" pitchFamily="18" charset="0"/>
              </a:rPr>
              <a:t>- исправительная психология, задачами которой являются изучение психологических проблем самого наказания, перевоспитание лиц, совершивших преступления, приобщения их к трудовой деятельности и адаптации к нормальному существованию в обществе;</a:t>
            </a:r>
          </a:p>
          <a:p>
            <a:pPr algn="just"/>
            <a:r>
              <a:rPr lang="ru-RU" sz="2200" b="1" i="1" dirty="0">
                <a:latin typeface="Times New Roman" panose="02020603050405020304" pitchFamily="18" charset="0"/>
                <a:cs typeface="Times New Roman" panose="02020603050405020304" pitchFamily="18" charset="0"/>
              </a:rPr>
              <a:t>- психология гражданско-правового регулирования — состоит из психологии гражданских правоотношений и психологических особенностей организации судебного рассмотрения гражданских дел.</a:t>
            </a:r>
          </a:p>
          <a:p>
            <a:endParaRPr lang="ru-RU" dirty="0"/>
          </a:p>
        </p:txBody>
      </p:sp>
    </p:spTree>
    <p:extLst>
      <p:ext uri="{BB962C8B-B14F-4D97-AF65-F5344CB8AC3E}">
        <p14:creationId xmlns:p14="http://schemas.microsoft.com/office/powerpoint/2010/main" val="1044887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72850" cy="1034888"/>
          </a:xfrm>
        </p:spPr>
        <p:txBody>
          <a:bodyPr/>
          <a:lstStyle/>
          <a:p>
            <a:pPr algn="just"/>
            <a:r>
              <a:rPr lang="ru-RU" sz="3600" b="1" u="sng" dirty="0">
                <a:solidFill>
                  <a:srgbClr val="FF0000"/>
                </a:solidFill>
                <a:latin typeface="Times New Roman" panose="02020603050405020304" pitchFamily="18" charset="0"/>
                <a:cs typeface="Times New Roman" panose="02020603050405020304" pitchFamily="18" charset="0"/>
              </a:rPr>
              <a:t>Система (структура) юридической психологии.</a:t>
            </a:r>
          </a:p>
        </p:txBody>
      </p:sp>
      <p:sp>
        <p:nvSpPr>
          <p:cNvPr id="3" name="Объект 2"/>
          <p:cNvSpPr>
            <a:spLocks noGrp="1"/>
          </p:cNvSpPr>
          <p:nvPr>
            <p:ph idx="1"/>
          </p:nvPr>
        </p:nvSpPr>
        <p:spPr>
          <a:xfrm>
            <a:off x="272955" y="1487606"/>
            <a:ext cx="11655187" cy="5049672"/>
          </a:xfrm>
        </p:spPr>
        <p:txBody>
          <a:bodyPr>
            <a:normAutofit fontScale="92500"/>
          </a:bodyPr>
          <a:lstStyle/>
          <a:p>
            <a:pPr algn="just"/>
            <a:r>
              <a:rPr lang="ru-RU" sz="2200" b="1" i="1" dirty="0">
                <a:latin typeface="Times New Roman" panose="02020603050405020304" pitchFamily="18" charset="0"/>
                <a:cs typeface="Times New Roman" panose="02020603050405020304" pitchFamily="18" charset="0"/>
              </a:rPr>
              <a:t>- правовая психология, изучающая право, как фактор социальной регуляции поведения, а также психологию правосознания;</a:t>
            </a:r>
          </a:p>
          <a:p>
            <a:pPr algn="just"/>
            <a:r>
              <a:rPr lang="ru-RU" sz="2200" b="1" i="1" dirty="0">
                <a:latin typeface="Times New Roman" panose="02020603050405020304" pitchFamily="18" charset="0"/>
                <a:cs typeface="Times New Roman" panose="02020603050405020304" pitchFamily="18" charset="0"/>
              </a:rPr>
              <a:t>- криминальная психология, предметом изучения которой является психология совершения преступного деяния, вины и ответственности;</a:t>
            </a:r>
          </a:p>
          <a:p>
            <a:pPr algn="just"/>
            <a:r>
              <a:rPr lang="ru-RU" sz="2200" b="1" i="1" dirty="0">
                <a:latin typeface="Times New Roman" panose="02020603050405020304" pitchFamily="18" charset="0"/>
                <a:cs typeface="Times New Roman" panose="02020603050405020304" pitchFamily="18" charset="0"/>
              </a:rPr>
              <a:t>- психология уголовного судопроизводства, изучающая психологию следственных действий в обшей системе расследования и судебно-психологическую экспертизу в уголовном процессе;</a:t>
            </a:r>
          </a:p>
          <a:p>
            <a:pPr algn="just"/>
            <a:r>
              <a:rPr lang="ru-RU" sz="2200" b="1" i="1" dirty="0">
                <a:latin typeface="Times New Roman" panose="02020603050405020304" pitchFamily="18" charset="0"/>
                <a:cs typeface="Times New Roman" panose="02020603050405020304" pitchFamily="18" charset="0"/>
              </a:rPr>
              <a:t>- психология судебной деятельности, состоящая из психологических особенностей судебного следствия, его участников и психологии судебных прений;</a:t>
            </a:r>
          </a:p>
          <a:p>
            <a:pPr algn="just"/>
            <a:r>
              <a:rPr lang="ru-RU" sz="2200" b="1" i="1" dirty="0">
                <a:latin typeface="Times New Roman" panose="02020603050405020304" pitchFamily="18" charset="0"/>
                <a:cs typeface="Times New Roman" panose="02020603050405020304" pitchFamily="18" charset="0"/>
              </a:rPr>
              <a:t>- исправительная психология, задачами которой являются изучение психологических проблем самого наказания, перевоспитание лиц, совершивших преступления, приобщения их к трудовой деятельности и адаптации к нормальному существованию в обществе;</a:t>
            </a:r>
          </a:p>
          <a:p>
            <a:pPr algn="just"/>
            <a:r>
              <a:rPr lang="ru-RU" sz="2200" b="1" i="1" dirty="0">
                <a:latin typeface="Times New Roman" panose="02020603050405020304" pitchFamily="18" charset="0"/>
                <a:cs typeface="Times New Roman" panose="02020603050405020304" pitchFamily="18" charset="0"/>
              </a:rPr>
              <a:t>- психология гражданско-правового регулирования — состоит из психологии гражданских правоотношений и психологических особенностей организации судебного рассмотрения гражданских дел.</a:t>
            </a:r>
          </a:p>
          <a:p>
            <a:endParaRPr lang="ru-RU" dirty="0"/>
          </a:p>
        </p:txBody>
      </p:sp>
    </p:spTree>
    <p:extLst>
      <p:ext uri="{BB962C8B-B14F-4D97-AF65-F5344CB8AC3E}">
        <p14:creationId xmlns:p14="http://schemas.microsoft.com/office/powerpoint/2010/main" val="58495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0251" y="177421"/>
            <a:ext cx="11641539" cy="6441743"/>
          </a:xfrm>
        </p:spPr>
        <p:txBody>
          <a:bodyPr>
            <a:noAutofit/>
          </a:bodyPr>
          <a:lstStyle/>
          <a:p>
            <a:pPr marL="0" indent="0" algn="ctr">
              <a:buNone/>
            </a:pPr>
            <a:r>
              <a:rPr lang="ru-RU" sz="2400" b="1" u="sng" dirty="0" smtClean="0">
                <a:solidFill>
                  <a:srgbClr val="FF0000"/>
                </a:solidFill>
                <a:latin typeface="Times New Roman" panose="02020603050405020304" pitchFamily="18" charset="0"/>
                <a:cs typeface="Times New Roman" panose="02020603050405020304" pitchFamily="18" charset="0"/>
              </a:rPr>
              <a:t>Правосознание </a:t>
            </a:r>
            <a:r>
              <a:rPr lang="ru-RU" sz="2400" b="1" u="sng" dirty="0">
                <a:solidFill>
                  <a:srgbClr val="FF0000"/>
                </a:solidFill>
                <a:latin typeface="Times New Roman" panose="02020603050405020304" pitchFamily="18" charset="0"/>
                <a:cs typeface="Times New Roman" panose="02020603050405020304" pitchFamily="18" charset="0"/>
              </a:rPr>
              <a:t>подразделяется следующим образом:</a:t>
            </a:r>
          </a:p>
          <a:p>
            <a:pPr algn="just"/>
            <a:r>
              <a:rPr lang="ru-RU" sz="1800" b="1" i="1" dirty="0" smtClean="0">
                <a:latin typeface="Times New Roman" panose="02020603050405020304" pitchFamily="18" charset="0"/>
                <a:cs typeface="Times New Roman" panose="02020603050405020304" pitchFamily="18" charset="0"/>
              </a:rPr>
              <a:t>- </a:t>
            </a:r>
            <a:r>
              <a:rPr lang="ru-RU" sz="1800" b="1" i="1" dirty="0">
                <a:latin typeface="Times New Roman" panose="02020603050405020304" pitchFamily="18" charset="0"/>
                <a:cs typeface="Times New Roman" panose="02020603050405020304" pitchFamily="18" charset="0"/>
              </a:rPr>
              <a:t>общественное сознание, которое отражает </a:t>
            </a:r>
            <a:r>
              <a:rPr lang="ru-RU" sz="1800" b="1" i="1" dirty="0" err="1">
                <a:latin typeface="Times New Roman" panose="02020603050405020304" pitchFamily="18" charset="0"/>
                <a:cs typeface="Times New Roman" panose="02020603050405020304" pitchFamily="18" charset="0"/>
              </a:rPr>
              <a:t>правозначимые</a:t>
            </a:r>
            <a:r>
              <a:rPr lang="ru-RU" sz="1800" b="1" i="1" dirty="0">
                <a:latin typeface="Times New Roman" panose="02020603050405020304" pitchFamily="18" charset="0"/>
                <a:cs typeface="Times New Roman" panose="02020603050405020304" pitchFamily="18" charset="0"/>
              </a:rPr>
              <a:t> явления общественного бытия;</a:t>
            </a:r>
          </a:p>
          <a:p>
            <a:pPr algn="just"/>
            <a:r>
              <a:rPr lang="ru-RU" sz="1800" b="1" i="1" dirty="0">
                <a:latin typeface="Times New Roman" panose="02020603050405020304" pitchFamily="18" charset="0"/>
                <a:cs typeface="Times New Roman" panose="02020603050405020304" pitchFamily="18" charset="0"/>
              </a:rPr>
              <a:t>- групповое, которое зависит от интересов каких-то групп, которые зачастую противоречат общественным интересам; это означает, что групповое правосознание может быть и асоциальным;</a:t>
            </a:r>
          </a:p>
          <a:p>
            <a:pPr algn="just"/>
            <a:r>
              <a:rPr lang="ru-RU" sz="1800" b="1" i="1" dirty="0">
                <a:latin typeface="Times New Roman" panose="02020603050405020304" pitchFamily="18" charset="0"/>
                <a:cs typeface="Times New Roman" panose="02020603050405020304" pitchFamily="18" charset="0"/>
              </a:rPr>
              <a:t>- индивидуальное — определяется правосознанием личности, условиями ее бытового формирования, поэтому может быть представлено на различных уровнях:</a:t>
            </a:r>
          </a:p>
          <a:p>
            <a:pPr algn="just"/>
            <a:r>
              <a:rPr lang="ru-RU" sz="1800" b="1" i="1" dirty="0">
                <a:latin typeface="Times New Roman" panose="02020603050405020304" pitchFamily="18" charset="0"/>
                <a:cs typeface="Times New Roman" panose="02020603050405020304" pitchFamily="18" charset="0"/>
              </a:rPr>
              <a:t>- элементарный, который выражается в согласовании конкретной </a:t>
            </a:r>
            <a:r>
              <a:rPr lang="ru-RU" sz="1800" b="1" i="1" dirty="0" err="1">
                <a:latin typeface="Times New Roman" panose="02020603050405020304" pitchFamily="18" charset="0"/>
                <a:cs typeface="Times New Roman" panose="02020603050405020304" pitchFamily="18" charset="0"/>
              </a:rPr>
              <a:t>правозначимой</a:t>
            </a:r>
            <a:r>
              <a:rPr lang="ru-RU" sz="1800" b="1" i="1" dirty="0">
                <a:latin typeface="Times New Roman" panose="02020603050405020304" pitchFamily="18" charset="0"/>
                <a:cs typeface="Times New Roman" panose="02020603050405020304" pitchFamily="18" charset="0"/>
              </a:rPr>
              <a:t> деятельности личности с понятием о нормах правомерного поведения;</a:t>
            </a:r>
          </a:p>
          <a:p>
            <a:pPr algn="just"/>
            <a:r>
              <a:rPr lang="ru-RU" sz="1800" b="1" i="1" dirty="0">
                <a:latin typeface="Times New Roman" panose="02020603050405020304" pitchFamily="18" charset="0"/>
                <a:cs typeface="Times New Roman" panose="02020603050405020304" pitchFamily="18" charset="0"/>
              </a:rPr>
              <a:t>- высший характеризуется определенными взглядами на правовую систему, осознанием социальной значимости права.</a:t>
            </a:r>
          </a:p>
          <a:p>
            <a:pPr marL="0" indent="0" algn="just">
              <a:buNone/>
            </a:pPr>
            <a:r>
              <a:rPr lang="ru-RU" sz="1800" b="1" i="1" dirty="0">
                <a:solidFill>
                  <a:srgbClr val="FFC000"/>
                </a:solidFill>
                <a:latin typeface="Times New Roman" panose="02020603050405020304" pitchFamily="18" charset="0"/>
                <a:cs typeface="Times New Roman" panose="02020603050405020304" pitchFamily="18" charset="0"/>
              </a:rPr>
              <a:t>На основе общих представлений о должном поведении создаются модели поведения в обществе, которое регулируется правовыми нормами. Такое поведение называется правоприменительным и подразделяется на группы:</a:t>
            </a:r>
          </a:p>
          <a:p>
            <a:pPr algn="just"/>
            <a:r>
              <a:rPr lang="ru-RU" sz="1800" b="1" i="1" dirty="0" err="1">
                <a:latin typeface="Times New Roman" panose="02020603050405020304" pitchFamily="18" charset="0"/>
                <a:cs typeface="Times New Roman" panose="02020603050405020304" pitchFamily="18" charset="0"/>
              </a:rPr>
              <a:t>правоисполнительное</a:t>
            </a:r>
            <a:r>
              <a:rPr lang="ru-RU" sz="1800" b="1" i="1" dirty="0">
                <a:latin typeface="Times New Roman" panose="02020603050405020304" pitchFamily="18" charset="0"/>
                <a:cs typeface="Times New Roman" panose="02020603050405020304" pitchFamily="18" charset="0"/>
              </a:rPr>
              <a:t>, при котором потребности личности совпадают с правовыми требованиями;</a:t>
            </a:r>
          </a:p>
          <a:p>
            <a:pPr algn="just"/>
            <a:r>
              <a:rPr lang="ru-RU" sz="1800" b="1" i="1" dirty="0" err="1">
                <a:latin typeface="Times New Roman" panose="02020603050405020304" pitchFamily="18" charset="0"/>
                <a:cs typeface="Times New Roman" panose="02020603050405020304" pitchFamily="18" charset="0"/>
              </a:rPr>
              <a:t>правопослушное</a:t>
            </a:r>
            <a:r>
              <a:rPr lang="ru-RU" sz="1800" b="1" i="1" dirty="0">
                <a:latin typeface="Times New Roman" panose="02020603050405020304" pitchFamily="18" charset="0"/>
                <a:cs typeface="Times New Roman" panose="02020603050405020304" pitchFamily="18" charset="0"/>
              </a:rPr>
              <a:t>, когда цели и средства их достижения совпадают с общественными требованиями;</a:t>
            </a:r>
          </a:p>
          <a:p>
            <a:pPr algn="just"/>
            <a:r>
              <a:rPr lang="ru-RU" sz="1800" b="1" i="1" dirty="0">
                <a:latin typeface="Times New Roman" panose="02020603050405020304" pitchFamily="18" charset="0"/>
                <a:cs typeface="Times New Roman" panose="02020603050405020304" pitchFamily="18" charset="0"/>
              </a:rPr>
              <a:t>законопослушное, при котором потребности, интересы и желания личности не совпадают с общественными требованиями, но личность, боясь наказания, вынуждена подчиняться требованиям закона</a:t>
            </a:r>
            <a:r>
              <a:rPr lang="ru-RU" sz="1800" b="1" i="1" dirty="0" smtClean="0">
                <a:latin typeface="Times New Roman" panose="02020603050405020304" pitchFamily="18" charset="0"/>
                <a:cs typeface="Times New Roman" panose="02020603050405020304" pitchFamily="18" charset="0"/>
              </a:rPr>
              <a:t>.</a:t>
            </a:r>
            <a:endParaRPr lang="ru-RU" sz="18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1350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8364" y="452718"/>
            <a:ext cx="11586949" cy="1400530"/>
          </a:xfrm>
        </p:spPr>
        <p:txBody>
          <a:bodyPr/>
          <a:lstStyle/>
          <a:p>
            <a:pPr algn="ctr"/>
            <a:r>
              <a:rPr lang="ru-RU" sz="3600" b="1" u="sng" dirty="0">
                <a:solidFill>
                  <a:srgbClr val="FF0000"/>
                </a:solidFill>
                <a:latin typeface="Times New Roman" panose="02020603050405020304" pitchFamily="18" charset="0"/>
                <a:cs typeface="Times New Roman" panose="02020603050405020304" pitchFamily="18" charset="0"/>
              </a:rPr>
              <a:t>Правомерное поведение, правонарушение и юридическая ответственность.</a:t>
            </a:r>
          </a:p>
        </p:txBody>
      </p:sp>
      <p:sp>
        <p:nvSpPr>
          <p:cNvPr id="3" name="Объект 2"/>
          <p:cNvSpPr>
            <a:spLocks noGrp="1"/>
          </p:cNvSpPr>
          <p:nvPr>
            <p:ph idx="1"/>
          </p:nvPr>
        </p:nvSpPr>
        <p:spPr>
          <a:xfrm>
            <a:off x="218364" y="2052918"/>
            <a:ext cx="11696132" cy="4443416"/>
          </a:xfrm>
        </p:spPr>
        <p:txBody>
          <a:bodyPr>
            <a:normAutofit/>
          </a:bodyPr>
          <a:lstStyle/>
          <a:p>
            <a:pPr algn="just"/>
            <a:r>
              <a:rPr lang="ru-RU" sz="2400" dirty="0">
                <a:latin typeface="Times New Roman" panose="02020603050405020304" pitchFamily="18" charset="0"/>
                <a:cs typeface="Times New Roman" panose="02020603050405020304" pitchFamily="18" charset="0"/>
              </a:rPr>
              <a:t>Поведение субъектов права, регламентированное нормами права, становится юридически значимым. Оно при этом может быть правомерным либо противоправным. Правомерное поведение - долг и обязанность субъектов права</a:t>
            </a:r>
            <a:r>
              <a:rPr lang="ru-RU" sz="2400" dirty="0" smtClean="0">
                <a:latin typeface="Times New Roman" panose="02020603050405020304" pitchFamily="18" charset="0"/>
                <a:cs typeface="Times New Roman" panose="02020603050405020304" pitchFamily="18" charset="0"/>
              </a:rPr>
              <a:t>.</a:t>
            </a:r>
          </a:p>
          <a:p>
            <a:pPr marL="0" indent="0" algn="just">
              <a:buNone/>
            </a:pPr>
            <a:endParaRPr lang="ru-RU" sz="2400" dirty="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Правомерное поведение - это такое поведение, которое соответствует предписаниям права, т.е. субъективным правам и обязанностям. Это социально полезное действие или бездействие субъектов права, в котором реализуется предписание, заложенное в правовых нормах. Для режима законности очень важно, чтобы как можно более широко распространенным видом поведения в обществе было правомерное. Это является основой режима законности, правопорядка, наиболее благоприятных условий для осуществления прав и свобод человека.</a:t>
            </a:r>
          </a:p>
          <a:p>
            <a:endParaRPr lang="ru-RU" dirty="0"/>
          </a:p>
        </p:txBody>
      </p:sp>
    </p:spTree>
    <p:extLst>
      <p:ext uri="{BB962C8B-B14F-4D97-AF65-F5344CB8AC3E}">
        <p14:creationId xmlns:p14="http://schemas.microsoft.com/office/powerpoint/2010/main" val="2528027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52463" y="452718"/>
            <a:ext cx="9829018" cy="1062183"/>
          </a:xfrm>
        </p:spPr>
        <p:txBody>
          <a:bodyPr/>
          <a:lstStyle/>
          <a:p>
            <a:pPr algn="ctr"/>
            <a:r>
              <a:rPr lang="ru-RU" sz="3600" b="1" u="sng" dirty="0" smtClean="0">
                <a:solidFill>
                  <a:srgbClr val="FF0000"/>
                </a:solidFill>
                <a:latin typeface="Times New Roman" panose="02020603050405020304" pitchFamily="18" charset="0"/>
                <a:cs typeface="Times New Roman" panose="02020603050405020304" pitchFamily="18" charset="0"/>
              </a:rPr>
              <a:t>Типы </a:t>
            </a:r>
            <a:r>
              <a:rPr lang="ru-RU" sz="3600" b="1" u="sng" dirty="0">
                <a:solidFill>
                  <a:srgbClr val="FF0000"/>
                </a:solidFill>
                <a:latin typeface="Times New Roman" panose="02020603050405020304" pitchFamily="18" charset="0"/>
                <a:cs typeface="Times New Roman" panose="02020603050405020304" pitchFamily="18" charset="0"/>
              </a:rPr>
              <a:t>мотиваций, лежащих в основе правомерного поведения.</a:t>
            </a:r>
          </a:p>
        </p:txBody>
      </p:sp>
      <p:sp>
        <p:nvSpPr>
          <p:cNvPr id="3" name="Текст 2"/>
          <p:cNvSpPr>
            <a:spLocks noGrp="1"/>
          </p:cNvSpPr>
          <p:nvPr>
            <p:ph type="body" idx="1"/>
          </p:nvPr>
        </p:nvSpPr>
        <p:spPr>
          <a:xfrm>
            <a:off x="632947" y="1981200"/>
            <a:ext cx="2946866" cy="379863"/>
          </a:xfrm>
        </p:spPr>
        <p:txBody>
          <a:bodyPr/>
          <a:lstStyle/>
          <a:p>
            <a:pPr algn="ctr"/>
            <a:r>
              <a:rPr lang="ru-RU" sz="2800" b="1" dirty="0">
                <a:solidFill>
                  <a:srgbClr val="FFC000"/>
                </a:solidFill>
                <a:latin typeface="Times New Roman" panose="02020603050405020304" pitchFamily="18" charset="0"/>
                <a:cs typeface="Times New Roman" panose="02020603050405020304" pitchFamily="18" charset="0"/>
              </a:rPr>
              <a:t>Первый тип </a:t>
            </a:r>
          </a:p>
        </p:txBody>
      </p:sp>
      <p:sp>
        <p:nvSpPr>
          <p:cNvPr id="4" name="Текст 3"/>
          <p:cNvSpPr>
            <a:spLocks noGrp="1"/>
          </p:cNvSpPr>
          <p:nvPr>
            <p:ph type="body" sz="half" idx="15"/>
          </p:nvPr>
        </p:nvSpPr>
        <p:spPr>
          <a:xfrm>
            <a:off x="652463" y="2557461"/>
            <a:ext cx="2927350" cy="4020759"/>
          </a:xfrm>
        </p:spPr>
        <p:txBody>
          <a:bodyPr>
            <a:noAutofit/>
          </a:bodyPr>
          <a:lstStyle/>
          <a:p>
            <a:pPr algn="just"/>
            <a:r>
              <a:rPr lang="ru-RU" sz="2000" dirty="0">
                <a:latin typeface="Times New Roman" panose="02020603050405020304" pitchFamily="18" charset="0"/>
                <a:cs typeface="Times New Roman" panose="02020603050405020304" pitchFamily="18" charset="0"/>
              </a:rPr>
              <a:t>активное признание и поддержка, заложенные в правовых нормах моделей поведения. Внутренняя оценка правовой нормы и ее необходимости полностью совпадают с заложенной в ней волей законодателя. Такой вид поведения наиболее устойчив и наиболее полезен для общества.</a:t>
            </a:r>
          </a:p>
        </p:txBody>
      </p:sp>
      <p:sp>
        <p:nvSpPr>
          <p:cNvPr id="5" name="Текст 4"/>
          <p:cNvSpPr>
            <a:spLocks noGrp="1"/>
          </p:cNvSpPr>
          <p:nvPr>
            <p:ph type="body" sz="quarter" idx="3"/>
          </p:nvPr>
        </p:nvSpPr>
        <p:spPr>
          <a:xfrm>
            <a:off x="3883659" y="1981200"/>
            <a:ext cx="2936241" cy="379863"/>
          </a:xfrm>
        </p:spPr>
        <p:txBody>
          <a:bodyPr/>
          <a:lstStyle/>
          <a:p>
            <a:pPr algn="ctr"/>
            <a:r>
              <a:rPr lang="ru-RU" sz="2800" b="1" dirty="0">
                <a:solidFill>
                  <a:srgbClr val="FF0000"/>
                </a:solidFill>
                <a:latin typeface="Times New Roman" panose="02020603050405020304" pitchFamily="18" charset="0"/>
                <a:cs typeface="Times New Roman" panose="02020603050405020304" pitchFamily="18" charset="0"/>
              </a:rPr>
              <a:t>Второй тип </a:t>
            </a:r>
          </a:p>
        </p:txBody>
      </p:sp>
      <p:sp>
        <p:nvSpPr>
          <p:cNvPr id="6" name="Текст 5"/>
          <p:cNvSpPr>
            <a:spLocks noGrp="1"/>
          </p:cNvSpPr>
          <p:nvPr>
            <p:ph type="body" sz="half" idx="16"/>
          </p:nvPr>
        </p:nvSpPr>
        <p:spPr>
          <a:xfrm>
            <a:off x="3873106" y="2557461"/>
            <a:ext cx="2946794" cy="4020759"/>
          </a:xfrm>
        </p:spPr>
        <p:txBody>
          <a:bodyPr>
            <a:noAutofit/>
          </a:bodyPr>
          <a:lstStyle/>
          <a:p>
            <a:pPr algn="just"/>
            <a:r>
              <a:rPr lang="ru-RU" sz="2000" dirty="0">
                <a:latin typeface="Times New Roman" panose="02020603050405020304" pitchFamily="18" charset="0"/>
                <a:cs typeface="Times New Roman" panose="02020603050405020304" pitchFamily="18" charset="0"/>
              </a:rPr>
              <a:t>конформизм. Такая мотивация, которая основана не на внутреннем убеждении, необходимости соблюдения правовых норм, а на беспринципном следовании поведения большинства, или той социальной группы, которой принадлежит данное лицо.</a:t>
            </a:r>
          </a:p>
        </p:txBody>
      </p:sp>
      <p:sp>
        <p:nvSpPr>
          <p:cNvPr id="7" name="Текст 6"/>
          <p:cNvSpPr>
            <a:spLocks noGrp="1"/>
          </p:cNvSpPr>
          <p:nvPr>
            <p:ph type="body" sz="quarter" idx="13"/>
          </p:nvPr>
        </p:nvSpPr>
        <p:spPr>
          <a:xfrm>
            <a:off x="7124700" y="1981200"/>
            <a:ext cx="2932113" cy="379863"/>
          </a:xfrm>
        </p:spPr>
        <p:txBody>
          <a:bodyPr/>
          <a:lstStyle/>
          <a:p>
            <a:pPr algn="ctr"/>
            <a:r>
              <a:rPr lang="ru-RU" sz="2800" b="1" dirty="0">
                <a:solidFill>
                  <a:schemeClr val="accent6">
                    <a:lumMod val="75000"/>
                  </a:schemeClr>
                </a:solidFill>
                <a:latin typeface="Times New Roman" panose="02020603050405020304" pitchFamily="18" charset="0"/>
                <a:cs typeface="Times New Roman" panose="02020603050405020304" pitchFamily="18" charset="0"/>
              </a:rPr>
              <a:t>Третий тип </a:t>
            </a:r>
          </a:p>
        </p:txBody>
      </p:sp>
      <p:sp>
        <p:nvSpPr>
          <p:cNvPr id="8" name="Текст 7"/>
          <p:cNvSpPr>
            <a:spLocks noGrp="1"/>
          </p:cNvSpPr>
          <p:nvPr>
            <p:ph type="body" sz="half" idx="17"/>
          </p:nvPr>
        </p:nvSpPr>
        <p:spPr>
          <a:xfrm>
            <a:off x="7124700" y="2667000"/>
            <a:ext cx="3083825" cy="3911220"/>
          </a:xfrm>
        </p:spPr>
        <p:txBody>
          <a:bodyPr>
            <a:noAutofit/>
          </a:bodyPr>
          <a:lstStyle/>
          <a:p>
            <a:pPr algn="just"/>
            <a:r>
              <a:rPr lang="ru-RU" sz="2000" dirty="0">
                <a:latin typeface="Times New Roman" panose="02020603050405020304" pitchFamily="18" charset="0"/>
                <a:cs typeface="Times New Roman" panose="02020603050405020304" pitchFamily="18" charset="0"/>
              </a:rPr>
              <a:t>правомерное поведение, основанное на страхе перед возможностью применения мер государственного воздействия, наиболее неустойчивый тип правомерного поведения, при снижении контроля со стороны государства может превратиться в свою противоположность.</a:t>
            </a:r>
          </a:p>
        </p:txBody>
      </p:sp>
    </p:spTree>
    <p:extLst>
      <p:ext uri="{BB962C8B-B14F-4D97-AF65-F5344CB8AC3E}">
        <p14:creationId xmlns:p14="http://schemas.microsoft.com/office/powerpoint/2010/main" val="19981386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51</TotalTime>
  <Words>1297</Words>
  <Application>Microsoft Office PowerPoint</Application>
  <PresentationFormat>Широкоэкранный</PresentationFormat>
  <Paragraphs>71</Paragraphs>
  <Slides>10</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Calibri</vt:lpstr>
      <vt:lpstr>Century Gothic</vt:lpstr>
      <vt:lpstr>Times New Roman</vt:lpstr>
      <vt:lpstr>Wingdings 3</vt:lpstr>
      <vt:lpstr>Ион</vt:lpstr>
      <vt:lpstr>Психология права</vt:lpstr>
      <vt:lpstr>ПРЕДМЕТ, МЕТОДЫ И СТРУКТУРА ЮРИДИЧЕСКОЙ ПСИХОЛОГИИ</vt:lpstr>
      <vt:lpstr>Презентация PowerPoint</vt:lpstr>
      <vt:lpstr>Методы юридической психологии.</vt:lpstr>
      <vt:lpstr>Система (структура) юридической психологии.</vt:lpstr>
      <vt:lpstr>Система (структура) юридической психологии.</vt:lpstr>
      <vt:lpstr>Презентация PowerPoint</vt:lpstr>
      <vt:lpstr>Правомерное поведение, правонарушение и юридическая ответственность.</vt:lpstr>
      <vt:lpstr>Типы мотиваций, лежащих в основе правомерного поведения.</vt:lpstr>
      <vt:lpstr>Основные признаки и понятие правонарушения.</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usewr</dc:creator>
  <cp:lastModifiedBy>usewr</cp:lastModifiedBy>
  <cp:revision>12</cp:revision>
  <dcterms:created xsi:type="dcterms:W3CDTF">2018-02-19T16:41:45Z</dcterms:created>
  <dcterms:modified xsi:type="dcterms:W3CDTF">2018-02-19T19:06:49Z</dcterms:modified>
</cp:coreProperties>
</file>